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2" r:id="rId6"/>
    <p:sldId id="260" r:id="rId7"/>
    <p:sldId id="265" r:id="rId8"/>
    <p:sldId id="266" r:id="rId9"/>
    <p:sldId id="267" r:id="rId10"/>
    <p:sldId id="268" r:id="rId11"/>
    <p:sldId id="269" r:id="rId12"/>
    <p:sldId id="270" r:id="rId13"/>
    <p:sldId id="271" r:id="rId14"/>
    <p:sldId id="261" r:id="rId15"/>
    <p:sldId id="263"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411313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233527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89788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1197497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2027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50598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451459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1731157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146879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FE6A5-8B84-4348-BC37-DB2CB7097476}"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27818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FFE6A5-8B84-4348-BC37-DB2CB7097476}"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16889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FFE6A5-8B84-4348-BC37-DB2CB7097476}" type="datetimeFigureOut">
              <a:rPr lang="en-IN" smtClean="0"/>
              <a:t>26-11-2023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306035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FFE6A5-8B84-4348-BC37-DB2CB7097476}" type="datetimeFigureOut">
              <a:rPr lang="en-IN" smtClean="0"/>
              <a:t>26-11-2023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248269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FFE6A5-8B84-4348-BC37-DB2CB7097476}" type="datetimeFigureOut">
              <a:rPr lang="en-IN" smtClean="0"/>
              <a:t>26-11-2023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68216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FFE6A5-8B84-4348-BC37-DB2CB7097476}"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ACA8AA-13F0-40B5-855B-22A7CA8FADCE}" type="slidenum">
              <a:rPr lang="en-IN" smtClean="0"/>
              <a:t>‹#›</a:t>
            </a:fld>
            <a:endParaRPr lang="en-IN"/>
          </a:p>
        </p:txBody>
      </p:sp>
    </p:spTree>
    <p:extLst>
      <p:ext uri="{BB962C8B-B14F-4D97-AF65-F5344CB8AC3E}">
        <p14:creationId xmlns:p14="http://schemas.microsoft.com/office/powerpoint/2010/main" val="3197768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ACA8AA-13F0-40B5-855B-22A7CA8FADCE}" type="slidenum">
              <a:rPr lang="en-IN" smtClean="0"/>
              <a:t>‹#›</a:t>
            </a:fld>
            <a:endParaRPr lang="en-IN"/>
          </a:p>
        </p:txBody>
      </p:sp>
      <p:sp>
        <p:nvSpPr>
          <p:cNvPr id="5" name="Date Placeholder 4"/>
          <p:cNvSpPr>
            <a:spLocks noGrp="1"/>
          </p:cNvSpPr>
          <p:nvPr>
            <p:ph type="dt" sz="half" idx="10"/>
          </p:nvPr>
        </p:nvSpPr>
        <p:spPr/>
        <p:txBody>
          <a:bodyPr/>
          <a:lstStyle/>
          <a:p>
            <a:fld id="{4BFFE6A5-8B84-4348-BC37-DB2CB7097476}" type="datetimeFigureOut">
              <a:rPr lang="en-IN" smtClean="0"/>
              <a:t>26-11-2023</a:t>
            </a:fld>
            <a:endParaRPr lang="en-IN"/>
          </a:p>
        </p:txBody>
      </p:sp>
    </p:spTree>
    <p:extLst>
      <p:ext uri="{BB962C8B-B14F-4D97-AF65-F5344CB8AC3E}">
        <p14:creationId xmlns:p14="http://schemas.microsoft.com/office/powerpoint/2010/main" val="100776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BFFE6A5-8B84-4348-BC37-DB2CB7097476}" type="datetimeFigureOut">
              <a:rPr lang="en-IN" smtClean="0"/>
              <a:t>26-11-2023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8ACA8AA-13F0-40B5-855B-22A7CA8FADCE}" type="slidenum">
              <a:rPr lang="en-IN" smtClean="0"/>
              <a:t>‹#›</a:t>
            </a:fld>
            <a:endParaRPr lang="en-IN"/>
          </a:p>
        </p:txBody>
      </p:sp>
    </p:spTree>
    <p:extLst>
      <p:ext uri="{BB962C8B-B14F-4D97-AF65-F5344CB8AC3E}">
        <p14:creationId xmlns:p14="http://schemas.microsoft.com/office/powerpoint/2010/main" val="40812245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BCDD-2E4C-1EC1-F3E5-B7C2709B4311}"/>
              </a:ext>
            </a:extLst>
          </p:cNvPr>
          <p:cNvSpPr>
            <a:spLocks noGrp="1"/>
          </p:cNvSpPr>
          <p:nvPr>
            <p:ph type="ctrTitle"/>
          </p:nvPr>
        </p:nvSpPr>
        <p:spPr>
          <a:xfrm>
            <a:off x="1507067" y="2071396"/>
            <a:ext cx="7766936" cy="1979440"/>
          </a:xfrm>
        </p:spPr>
        <p:txBody>
          <a:bodyPr/>
          <a:lstStyle/>
          <a:p>
            <a:r>
              <a:rPr lang="en-US" sz="6600" b="1" dirty="0"/>
              <a:t>BREAST CANCER PREDICTION </a:t>
            </a:r>
            <a:endParaRPr lang="en-IN" sz="6600" b="1" dirty="0"/>
          </a:p>
        </p:txBody>
      </p:sp>
      <p:sp>
        <p:nvSpPr>
          <p:cNvPr id="3" name="Subtitle 2">
            <a:extLst>
              <a:ext uri="{FF2B5EF4-FFF2-40B4-BE49-F238E27FC236}">
                <a16:creationId xmlns:a16="http://schemas.microsoft.com/office/drawing/2014/main" id="{6C07AB20-4F82-05AC-E199-889FF259818C}"/>
              </a:ext>
            </a:extLst>
          </p:cNvPr>
          <p:cNvSpPr>
            <a:spLocks noGrp="1"/>
          </p:cNvSpPr>
          <p:nvPr>
            <p:ph type="subTitle" idx="1"/>
          </p:nvPr>
        </p:nvSpPr>
        <p:spPr/>
        <p:txBody>
          <a:bodyPr/>
          <a:lstStyle/>
          <a:p>
            <a:r>
              <a:rPr lang="en-US" dirty="0"/>
              <a:t>                                                                                   ~AI project (</a:t>
            </a:r>
            <a:r>
              <a:rPr lang="en-US" dirty="0" err="1"/>
              <a:t>prof:Vivek</a:t>
            </a:r>
            <a:r>
              <a:rPr lang="en-US" dirty="0"/>
              <a:t> sir)</a:t>
            </a:r>
            <a:endParaRPr lang="en-IN" dirty="0"/>
          </a:p>
        </p:txBody>
      </p:sp>
    </p:spTree>
    <p:extLst>
      <p:ext uri="{BB962C8B-B14F-4D97-AF65-F5344CB8AC3E}">
        <p14:creationId xmlns:p14="http://schemas.microsoft.com/office/powerpoint/2010/main" val="392652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F087-4BF4-70A1-64B6-58F099334C56}"/>
              </a:ext>
            </a:extLst>
          </p:cNvPr>
          <p:cNvSpPr>
            <a:spLocks noGrp="1"/>
          </p:cNvSpPr>
          <p:nvPr>
            <p:ph type="title"/>
          </p:nvPr>
        </p:nvSpPr>
        <p:spPr/>
        <p:txBody>
          <a:bodyPr/>
          <a:lstStyle/>
          <a:p>
            <a:r>
              <a:rPr lang="en-US" dirty="0"/>
              <a:t>Naïve Bayes</a:t>
            </a:r>
            <a:endParaRPr lang="en-IN" dirty="0"/>
          </a:p>
        </p:txBody>
      </p:sp>
      <p:pic>
        <p:nvPicPr>
          <p:cNvPr id="5" name="Content Placeholder 4">
            <a:extLst>
              <a:ext uri="{FF2B5EF4-FFF2-40B4-BE49-F238E27FC236}">
                <a16:creationId xmlns:a16="http://schemas.microsoft.com/office/drawing/2014/main" id="{102F9451-58DC-0FFB-A8A9-F415E810C382}"/>
              </a:ext>
            </a:extLst>
          </p:cNvPr>
          <p:cNvPicPr>
            <a:picLocks noGrp="1" noChangeAspect="1"/>
          </p:cNvPicPr>
          <p:nvPr>
            <p:ph idx="1"/>
          </p:nvPr>
        </p:nvPicPr>
        <p:blipFill rotWithShape="1">
          <a:blip r:embed="rId2"/>
          <a:srcRect l="22501"/>
          <a:stretch/>
        </p:blipFill>
        <p:spPr>
          <a:xfrm>
            <a:off x="1341121" y="1303368"/>
            <a:ext cx="7186664" cy="5216178"/>
          </a:xfrm>
        </p:spPr>
      </p:pic>
    </p:spTree>
    <p:extLst>
      <p:ext uri="{BB962C8B-B14F-4D97-AF65-F5344CB8AC3E}">
        <p14:creationId xmlns:p14="http://schemas.microsoft.com/office/powerpoint/2010/main" val="265601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51F6-7B74-7EAD-3E69-5BD6F2D9067B}"/>
              </a:ext>
            </a:extLst>
          </p:cNvPr>
          <p:cNvSpPr>
            <a:spLocks noGrp="1"/>
          </p:cNvSpPr>
          <p:nvPr>
            <p:ph type="title"/>
          </p:nvPr>
        </p:nvSpPr>
        <p:spPr/>
        <p:txBody>
          <a:bodyPr/>
          <a:lstStyle/>
          <a:p>
            <a:r>
              <a:rPr lang="en-US" dirty="0"/>
              <a:t>Random Forest </a:t>
            </a:r>
            <a:endParaRPr lang="en-IN" dirty="0"/>
          </a:p>
        </p:txBody>
      </p:sp>
      <p:pic>
        <p:nvPicPr>
          <p:cNvPr id="5" name="Content Placeholder 4">
            <a:extLst>
              <a:ext uri="{FF2B5EF4-FFF2-40B4-BE49-F238E27FC236}">
                <a16:creationId xmlns:a16="http://schemas.microsoft.com/office/drawing/2014/main" id="{EC89062C-A4A0-3997-A20A-2DE2D193E34C}"/>
              </a:ext>
            </a:extLst>
          </p:cNvPr>
          <p:cNvPicPr>
            <a:picLocks noGrp="1" noChangeAspect="1"/>
          </p:cNvPicPr>
          <p:nvPr>
            <p:ph idx="1"/>
          </p:nvPr>
        </p:nvPicPr>
        <p:blipFill rotWithShape="1">
          <a:blip r:embed="rId2"/>
          <a:srcRect l="22353"/>
          <a:stretch/>
        </p:blipFill>
        <p:spPr>
          <a:xfrm>
            <a:off x="818824" y="1696720"/>
            <a:ext cx="7627681" cy="4314825"/>
          </a:xfrm>
        </p:spPr>
      </p:pic>
    </p:spTree>
    <p:extLst>
      <p:ext uri="{BB962C8B-B14F-4D97-AF65-F5344CB8AC3E}">
        <p14:creationId xmlns:p14="http://schemas.microsoft.com/office/powerpoint/2010/main" val="102241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E4FC-54F9-66BD-FD24-FB0750626C77}"/>
              </a:ext>
            </a:extLst>
          </p:cNvPr>
          <p:cNvSpPr>
            <a:spLocks noGrp="1"/>
          </p:cNvSpPr>
          <p:nvPr>
            <p:ph type="title"/>
          </p:nvPr>
        </p:nvSpPr>
        <p:spPr/>
        <p:txBody>
          <a:bodyPr/>
          <a:lstStyle/>
          <a:p>
            <a:r>
              <a:rPr lang="en-US" dirty="0"/>
              <a:t>Support Vector</a:t>
            </a:r>
            <a:endParaRPr lang="en-IN" dirty="0"/>
          </a:p>
        </p:txBody>
      </p:sp>
      <p:pic>
        <p:nvPicPr>
          <p:cNvPr id="5" name="Content Placeholder 4">
            <a:extLst>
              <a:ext uri="{FF2B5EF4-FFF2-40B4-BE49-F238E27FC236}">
                <a16:creationId xmlns:a16="http://schemas.microsoft.com/office/drawing/2014/main" id="{BA08636B-E87D-B38C-6F8B-DA7EDA6C82AA}"/>
              </a:ext>
            </a:extLst>
          </p:cNvPr>
          <p:cNvPicPr>
            <a:picLocks noGrp="1" noChangeAspect="1"/>
          </p:cNvPicPr>
          <p:nvPr>
            <p:ph idx="1"/>
          </p:nvPr>
        </p:nvPicPr>
        <p:blipFill rotWithShape="1">
          <a:blip r:embed="rId2"/>
          <a:srcRect l="22648"/>
          <a:stretch/>
        </p:blipFill>
        <p:spPr>
          <a:xfrm>
            <a:off x="1320801" y="1526192"/>
            <a:ext cx="7146024" cy="5196554"/>
          </a:xfrm>
        </p:spPr>
      </p:pic>
    </p:spTree>
    <p:extLst>
      <p:ext uri="{BB962C8B-B14F-4D97-AF65-F5344CB8AC3E}">
        <p14:creationId xmlns:p14="http://schemas.microsoft.com/office/powerpoint/2010/main" val="141917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D3D0-8F93-71A4-D769-B993907F47E5}"/>
              </a:ext>
            </a:extLst>
          </p:cNvPr>
          <p:cNvSpPr>
            <a:spLocks noGrp="1"/>
          </p:cNvSpPr>
          <p:nvPr>
            <p:ph type="title"/>
          </p:nvPr>
        </p:nvSpPr>
        <p:spPr/>
        <p:txBody>
          <a:bodyPr/>
          <a:lstStyle/>
          <a:p>
            <a:r>
              <a:rPr lang="en-US" dirty="0"/>
              <a:t>Confusion matrix for each model </a:t>
            </a:r>
            <a:endParaRPr lang="en-IN" dirty="0"/>
          </a:p>
        </p:txBody>
      </p:sp>
      <p:pic>
        <p:nvPicPr>
          <p:cNvPr id="5" name="Content Placeholder 4">
            <a:extLst>
              <a:ext uri="{FF2B5EF4-FFF2-40B4-BE49-F238E27FC236}">
                <a16:creationId xmlns:a16="http://schemas.microsoft.com/office/drawing/2014/main" id="{943020DF-005D-2B0A-E637-168AE6AB7C0C}"/>
              </a:ext>
            </a:extLst>
          </p:cNvPr>
          <p:cNvPicPr>
            <a:picLocks noGrp="1" noChangeAspect="1"/>
          </p:cNvPicPr>
          <p:nvPr>
            <p:ph idx="1"/>
          </p:nvPr>
        </p:nvPicPr>
        <p:blipFill rotWithShape="1">
          <a:blip r:embed="rId2"/>
          <a:srcRect l="22207" t="29931"/>
          <a:stretch/>
        </p:blipFill>
        <p:spPr>
          <a:xfrm>
            <a:off x="558800" y="1301205"/>
            <a:ext cx="9951883" cy="5424715"/>
          </a:xfrm>
        </p:spPr>
      </p:pic>
    </p:spTree>
    <p:extLst>
      <p:ext uri="{BB962C8B-B14F-4D97-AF65-F5344CB8AC3E}">
        <p14:creationId xmlns:p14="http://schemas.microsoft.com/office/powerpoint/2010/main" val="346041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751F0-D18C-D9A0-69BB-97FA39540537}"/>
              </a:ext>
            </a:extLst>
          </p:cNvPr>
          <p:cNvSpPr>
            <a:spLocks noGrp="1"/>
          </p:cNvSpPr>
          <p:nvPr>
            <p:ph type="title"/>
          </p:nvPr>
        </p:nvSpPr>
        <p:spPr/>
        <p:txBody>
          <a:bodyPr/>
          <a:lstStyle/>
          <a:p>
            <a:pPr algn="ctr"/>
            <a:r>
              <a:rPr lang="en-US" b="1" dirty="0"/>
              <a:t>Best model selection </a:t>
            </a:r>
            <a:endParaRPr lang="en-IN" b="1" dirty="0"/>
          </a:p>
        </p:txBody>
      </p:sp>
      <p:sp>
        <p:nvSpPr>
          <p:cNvPr id="3" name="Content Placeholder 2">
            <a:extLst>
              <a:ext uri="{FF2B5EF4-FFF2-40B4-BE49-F238E27FC236}">
                <a16:creationId xmlns:a16="http://schemas.microsoft.com/office/drawing/2014/main" id="{937A48AD-6377-0B41-7608-5D91A3055FBD}"/>
              </a:ext>
            </a:extLst>
          </p:cNvPr>
          <p:cNvSpPr>
            <a:spLocks noGrp="1"/>
          </p:cNvSpPr>
          <p:nvPr>
            <p:ph idx="1"/>
          </p:nvPr>
        </p:nvSpPr>
        <p:spPr>
          <a:xfrm>
            <a:off x="870374" y="2587309"/>
            <a:ext cx="8596668" cy="3880773"/>
          </a:xfrm>
        </p:spPr>
        <p:txBody>
          <a:bodyPr>
            <a:normAutofit/>
          </a:bodyPr>
          <a:lstStyle/>
          <a:p>
            <a:pPr marL="0" indent="0" algn="ctr">
              <a:buNone/>
            </a:pPr>
            <a:r>
              <a:rPr lang="en-US" sz="6000" dirty="0"/>
              <a:t>Clear Winner: Decision Tree</a:t>
            </a:r>
            <a:endParaRPr lang="en-IN" sz="6000" dirty="0"/>
          </a:p>
        </p:txBody>
      </p:sp>
    </p:spTree>
    <p:extLst>
      <p:ext uri="{BB962C8B-B14F-4D97-AF65-F5344CB8AC3E}">
        <p14:creationId xmlns:p14="http://schemas.microsoft.com/office/powerpoint/2010/main" val="85505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CAF1-6DE6-F712-6208-07FEFEC1F378}"/>
              </a:ext>
            </a:extLst>
          </p:cNvPr>
          <p:cNvSpPr>
            <a:spLocks noGrp="1"/>
          </p:cNvSpPr>
          <p:nvPr>
            <p:ph type="title"/>
          </p:nvPr>
        </p:nvSpPr>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C26C11DF-9CD2-B912-E9ED-402135F3E7FB}"/>
              </a:ext>
            </a:extLst>
          </p:cNvPr>
          <p:cNvSpPr>
            <a:spLocks noGrp="1"/>
          </p:cNvSpPr>
          <p:nvPr>
            <p:ph idx="1"/>
          </p:nvPr>
        </p:nvSpPr>
        <p:spPr/>
        <p:txBody>
          <a:bodyPr/>
          <a:lstStyle/>
          <a:p>
            <a:r>
              <a:rPr lang="en-US" dirty="0"/>
              <a:t>Currently we are only using ML models, and training the model on textual data and figures only </a:t>
            </a:r>
          </a:p>
          <a:p>
            <a:r>
              <a:rPr lang="en-US" dirty="0"/>
              <a:t>After this is done successfully, we can go into DL and use mammograms to and train and build CNNs to detect breast cancer along with textual data  </a:t>
            </a:r>
            <a:endParaRPr lang="en-IN" dirty="0"/>
          </a:p>
        </p:txBody>
      </p:sp>
    </p:spTree>
    <p:extLst>
      <p:ext uri="{BB962C8B-B14F-4D97-AF65-F5344CB8AC3E}">
        <p14:creationId xmlns:p14="http://schemas.microsoft.com/office/powerpoint/2010/main" val="532515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F6CA0-FCEA-7F0B-A5CC-41C3FEDA3F12}"/>
              </a:ext>
            </a:extLst>
          </p:cNvPr>
          <p:cNvSpPr txBox="1"/>
          <p:nvPr/>
        </p:nvSpPr>
        <p:spPr>
          <a:xfrm>
            <a:off x="3175518" y="2453951"/>
            <a:ext cx="5840963" cy="1569660"/>
          </a:xfrm>
          <a:prstGeom prst="rect">
            <a:avLst/>
          </a:prstGeom>
          <a:noFill/>
        </p:spPr>
        <p:txBody>
          <a:bodyPr wrap="square" rtlCol="0">
            <a:spAutoFit/>
          </a:bodyPr>
          <a:lstStyle/>
          <a:p>
            <a:r>
              <a:rPr lang="en-US" sz="9600" dirty="0"/>
              <a:t>Thank You </a:t>
            </a:r>
            <a:endParaRPr lang="en-IN" sz="9600" dirty="0"/>
          </a:p>
        </p:txBody>
      </p:sp>
    </p:spTree>
    <p:extLst>
      <p:ext uri="{BB962C8B-B14F-4D97-AF65-F5344CB8AC3E}">
        <p14:creationId xmlns:p14="http://schemas.microsoft.com/office/powerpoint/2010/main" val="230633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088CB-1485-5005-1958-415BF74C155B}"/>
              </a:ext>
            </a:extLst>
          </p:cNvPr>
          <p:cNvSpPr>
            <a:spLocks noGrp="1"/>
          </p:cNvSpPr>
          <p:nvPr>
            <p:ph type="title"/>
          </p:nvPr>
        </p:nvSpPr>
        <p:spPr/>
        <p:txBody>
          <a:bodyPr/>
          <a:lstStyle/>
          <a:p>
            <a:r>
              <a:rPr lang="en-US" dirty="0"/>
              <a:t>Contents </a:t>
            </a:r>
            <a:endParaRPr lang="en-IN" dirty="0"/>
          </a:p>
        </p:txBody>
      </p:sp>
      <p:sp>
        <p:nvSpPr>
          <p:cNvPr id="3" name="Content Placeholder 2">
            <a:extLst>
              <a:ext uri="{FF2B5EF4-FFF2-40B4-BE49-F238E27FC236}">
                <a16:creationId xmlns:a16="http://schemas.microsoft.com/office/drawing/2014/main" id="{F5A02860-60B7-5D9D-BB71-B23EF1C955D2}"/>
              </a:ext>
            </a:extLst>
          </p:cNvPr>
          <p:cNvSpPr>
            <a:spLocks noGrp="1"/>
          </p:cNvSpPr>
          <p:nvPr>
            <p:ph idx="1"/>
          </p:nvPr>
        </p:nvSpPr>
        <p:spPr/>
        <p:txBody>
          <a:bodyPr/>
          <a:lstStyle/>
          <a:p>
            <a:r>
              <a:rPr lang="en-US" dirty="0"/>
              <a:t>Introduction</a:t>
            </a:r>
          </a:p>
          <a:p>
            <a:r>
              <a:rPr lang="en-US" dirty="0"/>
              <a:t>Problem statement </a:t>
            </a:r>
          </a:p>
          <a:p>
            <a:r>
              <a:rPr lang="en-US" dirty="0"/>
              <a:t>Classification models used</a:t>
            </a:r>
          </a:p>
          <a:p>
            <a:r>
              <a:rPr lang="en-US" dirty="0"/>
              <a:t>Confusion matrix for accuracy of each  model</a:t>
            </a:r>
          </a:p>
          <a:p>
            <a:r>
              <a:rPr lang="en-US" dirty="0"/>
              <a:t>Dataset used</a:t>
            </a:r>
          </a:p>
          <a:p>
            <a:r>
              <a:rPr lang="en-US" dirty="0"/>
              <a:t>Best model</a:t>
            </a:r>
          </a:p>
          <a:p>
            <a:r>
              <a:rPr lang="en-US" dirty="0"/>
              <a:t>Future scope </a:t>
            </a:r>
          </a:p>
        </p:txBody>
      </p:sp>
    </p:spTree>
    <p:extLst>
      <p:ext uri="{BB962C8B-B14F-4D97-AF65-F5344CB8AC3E}">
        <p14:creationId xmlns:p14="http://schemas.microsoft.com/office/powerpoint/2010/main" val="180143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1595-C4FC-E8D9-3677-A2F24E211451}"/>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D6F7274-894B-39D3-D14A-EFC5B08B30AD}"/>
              </a:ext>
            </a:extLst>
          </p:cNvPr>
          <p:cNvSpPr>
            <a:spLocks noGrp="1"/>
          </p:cNvSpPr>
          <p:nvPr>
            <p:ph idx="1"/>
          </p:nvPr>
        </p:nvSpPr>
        <p:spPr/>
        <p:txBody>
          <a:bodyPr/>
          <a:lstStyle/>
          <a:p>
            <a:r>
              <a:rPr lang="en-US" b="0" i="0" dirty="0">
                <a:effectLst/>
                <a:latin typeface="Söhne"/>
              </a:rPr>
              <a:t>AI can analyze complex data patterns from mammograms and clinical records, aiding in the identification of tumors at an earlier, more treatable stage. This early intervention can reduce the need for aggressive treatments and improve the quality of life for those affected. Additionally, AI-driven predictions can help healthcare providers allocate resources more effectively and offer personalized care to patients.</a:t>
            </a:r>
            <a:endParaRPr lang="en-IN" dirty="0"/>
          </a:p>
        </p:txBody>
      </p:sp>
    </p:spTree>
    <p:extLst>
      <p:ext uri="{BB962C8B-B14F-4D97-AF65-F5344CB8AC3E}">
        <p14:creationId xmlns:p14="http://schemas.microsoft.com/office/powerpoint/2010/main" val="352464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9761-444D-572A-1BB5-6A8B9025E126}"/>
              </a:ext>
            </a:extLst>
          </p:cNvPr>
          <p:cNvSpPr>
            <a:spLocks noGrp="1"/>
          </p:cNvSpPr>
          <p:nvPr>
            <p:ph type="title"/>
          </p:nvPr>
        </p:nvSpPr>
        <p:spPr/>
        <p:txBody>
          <a:bodyPr/>
          <a:lstStyle/>
          <a:p>
            <a:r>
              <a:rPr lang="en-US" dirty="0"/>
              <a:t>Problem statement </a:t>
            </a:r>
            <a:endParaRPr lang="en-IN" dirty="0"/>
          </a:p>
        </p:txBody>
      </p:sp>
      <p:sp>
        <p:nvSpPr>
          <p:cNvPr id="3" name="Content Placeholder 2">
            <a:extLst>
              <a:ext uri="{FF2B5EF4-FFF2-40B4-BE49-F238E27FC236}">
                <a16:creationId xmlns:a16="http://schemas.microsoft.com/office/drawing/2014/main" id="{6AA7CC27-2D34-A81B-46BA-FEB3880B9164}"/>
              </a:ext>
            </a:extLst>
          </p:cNvPr>
          <p:cNvSpPr>
            <a:spLocks noGrp="1"/>
          </p:cNvSpPr>
          <p:nvPr>
            <p:ph idx="1"/>
          </p:nvPr>
        </p:nvSpPr>
        <p:spPr/>
        <p:txBody>
          <a:bodyPr/>
          <a:lstStyle/>
          <a:p>
            <a:r>
              <a:rPr lang="en-US" b="0" i="0" dirty="0">
                <a:effectLst/>
                <a:latin typeface="Söhne"/>
              </a:rPr>
              <a:t>The problem statement is to use a breast cancer dataset to uncover and analyze meaningful data patterns. These patterns are crucial for developing an accurate and reliable predictive model. The goal is to create a tool that can aid in the early detection of breast cancer, enabling timely medical intervention and improving prognosis assessment. By identifying relevant data patterns, we seek to enhance our understanding of the disease and develop a robust tool for healthcare practitioners and researchers to support improved patient care and outcomes.</a:t>
            </a:r>
            <a:endParaRPr lang="en-IN" dirty="0"/>
          </a:p>
        </p:txBody>
      </p:sp>
    </p:spTree>
    <p:extLst>
      <p:ext uri="{BB962C8B-B14F-4D97-AF65-F5344CB8AC3E}">
        <p14:creationId xmlns:p14="http://schemas.microsoft.com/office/powerpoint/2010/main" val="428924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A682-BDE7-DC10-E0FC-B801F9024F2B}"/>
              </a:ext>
            </a:extLst>
          </p:cNvPr>
          <p:cNvSpPr>
            <a:spLocks noGrp="1"/>
          </p:cNvSpPr>
          <p:nvPr>
            <p:ph type="title"/>
          </p:nvPr>
        </p:nvSpPr>
        <p:spPr/>
        <p:txBody>
          <a:bodyPr/>
          <a:lstStyle/>
          <a:p>
            <a:r>
              <a:rPr lang="en-US" dirty="0"/>
              <a:t>Dataset used </a:t>
            </a:r>
            <a:endParaRPr lang="en-IN" dirty="0"/>
          </a:p>
        </p:txBody>
      </p:sp>
      <p:pic>
        <p:nvPicPr>
          <p:cNvPr id="5" name="Content Placeholder 4">
            <a:extLst>
              <a:ext uri="{FF2B5EF4-FFF2-40B4-BE49-F238E27FC236}">
                <a16:creationId xmlns:a16="http://schemas.microsoft.com/office/drawing/2014/main" id="{AB0CC49C-515B-5B5A-E12E-20B2D10BAA63}"/>
              </a:ext>
            </a:extLst>
          </p:cNvPr>
          <p:cNvPicPr>
            <a:picLocks noGrp="1" noChangeAspect="1"/>
          </p:cNvPicPr>
          <p:nvPr>
            <p:ph idx="1"/>
          </p:nvPr>
        </p:nvPicPr>
        <p:blipFill>
          <a:blip r:embed="rId2"/>
          <a:stretch>
            <a:fillRect/>
          </a:stretch>
        </p:blipFill>
        <p:spPr>
          <a:xfrm>
            <a:off x="746448" y="1423182"/>
            <a:ext cx="10926147" cy="4921732"/>
          </a:xfrm>
        </p:spPr>
      </p:pic>
    </p:spTree>
    <p:extLst>
      <p:ext uri="{BB962C8B-B14F-4D97-AF65-F5344CB8AC3E}">
        <p14:creationId xmlns:p14="http://schemas.microsoft.com/office/powerpoint/2010/main" val="111410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F225-FF9D-F54C-D614-43CE40C4F3B2}"/>
              </a:ext>
            </a:extLst>
          </p:cNvPr>
          <p:cNvSpPr>
            <a:spLocks noGrp="1"/>
          </p:cNvSpPr>
          <p:nvPr>
            <p:ph type="title"/>
          </p:nvPr>
        </p:nvSpPr>
        <p:spPr/>
        <p:txBody>
          <a:bodyPr/>
          <a:lstStyle/>
          <a:p>
            <a:r>
              <a:rPr lang="en-US" dirty="0"/>
              <a:t>Classification models used:</a:t>
            </a:r>
            <a:br>
              <a:rPr lang="en-US" dirty="0"/>
            </a:br>
            <a:r>
              <a:rPr lang="en-US" dirty="0"/>
              <a:t>Decision tree  </a:t>
            </a:r>
            <a:endParaRPr lang="en-IN" dirty="0"/>
          </a:p>
        </p:txBody>
      </p:sp>
      <p:pic>
        <p:nvPicPr>
          <p:cNvPr id="5" name="Content Placeholder 4">
            <a:extLst>
              <a:ext uri="{FF2B5EF4-FFF2-40B4-BE49-F238E27FC236}">
                <a16:creationId xmlns:a16="http://schemas.microsoft.com/office/drawing/2014/main" id="{8DE70DAD-1E50-A7A7-C71E-A32DF5BC753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22455" t="7187" b="6144"/>
          <a:stretch/>
        </p:blipFill>
        <p:spPr>
          <a:xfrm>
            <a:off x="677334" y="1930400"/>
            <a:ext cx="8280400" cy="4555904"/>
          </a:xfrm>
          <a:prstGeom prst="rect">
            <a:avLst/>
          </a:prstGeom>
          <a:ln>
            <a:noFill/>
          </a:ln>
          <a:effectLst>
            <a:softEdge rad="112500"/>
          </a:effectLst>
        </p:spPr>
      </p:pic>
    </p:spTree>
    <p:extLst>
      <p:ext uri="{BB962C8B-B14F-4D97-AF65-F5344CB8AC3E}">
        <p14:creationId xmlns:p14="http://schemas.microsoft.com/office/powerpoint/2010/main" val="1592320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2BCD-D8E1-C270-6F26-CFA1BD042759}"/>
              </a:ext>
            </a:extLst>
          </p:cNvPr>
          <p:cNvSpPr>
            <a:spLocks noGrp="1"/>
          </p:cNvSpPr>
          <p:nvPr>
            <p:ph type="title"/>
          </p:nvPr>
        </p:nvSpPr>
        <p:spPr/>
        <p:txBody>
          <a:bodyPr/>
          <a:lstStyle/>
          <a:p>
            <a:r>
              <a:rPr lang="en-US" dirty="0"/>
              <a:t>K-Nearest </a:t>
            </a:r>
            <a:r>
              <a:rPr lang="en-US" dirty="0" err="1"/>
              <a:t>Neighbour</a:t>
            </a:r>
            <a:r>
              <a:rPr lang="en-US" dirty="0"/>
              <a:t> </a:t>
            </a:r>
            <a:endParaRPr lang="en-IN" dirty="0"/>
          </a:p>
        </p:txBody>
      </p:sp>
      <p:pic>
        <p:nvPicPr>
          <p:cNvPr id="5" name="Content Placeholder 4">
            <a:extLst>
              <a:ext uri="{FF2B5EF4-FFF2-40B4-BE49-F238E27FC236}">
                <a16:creationId xmlns:a16="http://schemas.microsoft.com/office/drawing/2014/main" id="{FE60B6B2-5D31-607A-2A2D-1D863310F43B}"/>
              </a:ext>
            </a:extLst>
          </p:cNvPr>
          <p:cNvPicPr>
            <a:picLocks noGrp="1" noChangeAspect="1"/>
          </p:cNvPicPr>
          <p:nvPr>
            <p:ph idx="1"/>
          </p:nvPr>
        </p:nvPicPr>
        <p:blipFill rotWithShape="1">
          <a:blip r:embed="rId2"/>
          <a:srcRect l="22207"/>
          <a:stretch/>
        </p:blipFill>
        <p:spPr>
          <a:xfrm>
            <a:off x="1361441" y="1452378"/>
            <a:ext cx="7176504" cy="5189087"/>
          </a:xfrm>
        </p:spPr>
      </p:pic>
    </p:spTree>
    <p:extLst>
      <p:ext uri="{BB962C8B-B14F-4D97-AF65-F5344CB8AC3E}">
        <p14:creationId xmlns:p14="http://schemas.microsoft.com/office/powerpoint/2010/main" val="212711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8A05-5FF4-2873-8061-E49B857C92BD}"/>
              </a:ext>
            </a:extLst>
          </p:cNvPr>
          <p:cNvSpPr>
            <a:spLocks noGrp="1"/>
          </p:cNvSpPr>
          <p:nvPr>
            <p:ph type="title"/>
          </p:nvPr>
        </p:nvSpPr>
        <p:spPr/>
        <p:txBody>
          <a:bodyPr/>
          <a:lstStyle/>
          <a:p>
            <a:r>
              <a:rPr lang="en-US" dirty="0"/>
              <a:t>Kernel SVM</a:t>
            </a:r>
            <a:endParaRPr lang="en-IN" dirty="0"/>
          </a:p>
        </p:txBody>
      </p:sp>
      <p:sp>
        <p:nvSpPr>
          <p:cNvPr id="3" name="Content Placeholder 2">
            <a:extLst>
              <a:ext uri="{FF2B5EF4-FFF2-40B4-BE49-F238E27FC236}">
                <a16:creationId xmlns:a16="http://schemas.microsoft.com/office/drawing/2014/main" id="{9959A4C5-DC4A-3EB3-5733-DD1DFEEF185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FD80CEB-A1BC-55DD-2673-8BB898807AD7}"/>
              </a:ext>
            </a:extLst>
          </p:cNvPr>
          <p:cNvPicPr>
            <a:picLocks noChangeAspect="1"/>
          </p:cNvPicPr>
          <p:nvPr/>
        </p:nvPicPr>
        <p:blipFill rotWithShape="1">
          <a:blip r:embed="rId2"/>
          <a:srcRect l="22731"/>
          <a:stretch/>
        </p:blipFill>
        <p:spPr>
          <a:xfrm>
            <a:off x="538480" y="1537501"/>
            <a:ext cx="9306560" cy="4985219"/>
          </a:xfrm>
          <a:prstGeom prst="rect">
            <a:avLst/>
          </a:prstGeom>
        </p:spPr>
      </p:pic>
    </p:spTree>
    <p:extLst>
      <p:ext uri="{BB962C8B-B14F-4D97-AF65-F5344CB8AC3E}">
        <p14:creationId xmlns:p14="http://schemas.microsoft.com/office/powerpoint/2010/main" val="1286104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C02B-E25A-8F7D-43F9-780E2F8E62E6}"/>
              </a:ext>
            </a:extLst>
          </p:cNvPr>
          <p:cNvSpPr>
            <a:spLocks noGrp="1"/>
          </p:cNvSpPr>
          <p:nvPr>
            <p:ph type="title"/>
          </p:nvPr>
        </p:nvSpPr>
        <p:spPr/>
        <p:txBody>
          <a:bodyPr/>
          <a:lstStyle/>
          <a:p>
            <a:r>
              <a:rPr lang="en-US" dirty="0"/>
              <a:t>Logistic Regression</a:t>
            </a:r>
            <a:endParaRPr lang="en-IN" dirty="0"/>
          </a:p>
        </p:txBody>
      </p:sp>
      <p:pic>
        <p:nvPicPr>
          <p:cNvPr id="5" name="Content Placeholder 4">
            <a:extLst>
              <a:ext uri="{FF2B5EF4-FFF2-40B4-BE49-F238E27FC236}">
                <a16:creationId xmlns:a16="http://schemas.microsoft.com/office/drawing/2014/main" id="{905308AF-571C-FEA3-A659-C30D8B450F3E}"/>
              </a:ext>
            </a:extLst>
          </p:cNvPr>
          <p:cNvPicPr>
            <a:picLocks noGrp="1" noChangeAspect="1"/>
          </p:cNvPicPr>
          <p:nvPr>
            <p:ph idx="1"/>
          </p:nvPr>
        </p:nvPicPr>
        <p:blipFill rotWithShape="1">
          <a:blip r:embed="rId2"/>
          <a:srcRect l="22930"/>
          <a:stretch/>
        </p:blipFill>
        <p:spPr>
          <a:xfrm>
            <a:off x="1179136" y="1270000"/>
            <a:ext cx="7593064" cy="5532170"/>
          </a:xfrm>
        </p:spPr>
      </p:pic>
    </p:spTree>
    <p:extLst>
      <p:ext uri="{BB962C8B-B14F-4D97-AF65-F5344CB8AC3E}">
        <p14:creationId xmlns:p14="http://schemas.microsoft.com/office/powerpoint/2010/main" val="317499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62</TotalTime>
  <Words>276</Words>
  <Application>Microsoft Office PowerPoint</Application>
  <PresentationFormat>Widescreen</PresentationFormat>
  <Paragraphs>29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Söhne</vt:lpstr>
      <vt:lpstr>Trebuchet MS</vt:lpstr>
      <vt:lpstr>Wingdings 3</vt:lpstr>
      <vt:lpstr>Facet</vt:lpstr>
      <vt:lpstr>BREAST CANCER PREDICTION </vt:lpstr>
      <vt:lpstr>Contents </vt:lpstr>
      <vt:lpstr>Introduction</vt:lpstr>
      <vt:lpstr>Problem statement </vt:lpstr>
      <vt:lpstr>Dataset used </vt:lpstr>
      <vt:lpstr>Classification models used: Decision tree  </vt:lpstr>
      <vt:lpstr>K-Nearest Neighbour </vt:lpstr>
      <vt:lpstr>Kernel SVM</vt:lpstr>
      <vt:lpstr>Logistic Regression</vt:lpstr>
      <vt:lpstr>Naïve Bayes</vt:lpstr>
      <vt:lpstr>Random Forest </vt:lpstr>
      <vt:lpstr>Support Vector</vt:lpstr>
      <vt:lpstr>Confusion matrix for each model </vt:lpstr>
      <vt:lpstr>Best model selection </vt:lpstr>
      <vt:lpstr>Future scope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 </dc:title>
  <dc:creator>Sarang Oak</dc:creator>
  <cp:lastModifiedBy>Sarang Oak</cp:lastModifiedBy>
  <cp:revision>3</cp:revision>
  <dcterms:created xsi:type="dcterms:W3CDTF">2023-10-30T13:46:50Z</dcterms:created>
  <dcterms:modified xsi:type="dcterms:W3CDTF">2023-11-26T16:57:45Z</dcterms:modified>
</cp:coreProperties>
</file>